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</p:sldIdLst>
  <p:sldSz cx="6858000" cy="9144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99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1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9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8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4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03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69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2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06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5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29FFF-58DB-4784-83E0-7A6B2149B4AC}" type="datetimeFigureOut">
              <a:rPr lang="fr-FR" smtClean="0"/>
              <a:t>27/09/2022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E0D4-69F8-4378-B938-E5C3D4BC125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50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5811" y="6632981"/>
            <a:ext cx="5774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/>
              <a:t>Supp Figure S1</a:t>
            </a:r>
          </a:p>
          <a:p>
            <a:r>
              <a:rPr lang="fr-FR" sz="1200" dirty="0" err="1"/>
              <a:t>Median</a:t>
            </a:r>
            <a:r>
              <a:rPr lang="fr-FR" sz="1200" dirty="0"/>
              <a:t> </a:t>
            </a:r>
            <a:r>
              <a:rPr lang="fr-FR" sz="1200" dirty="0" err="1"/>
              <a:t>fold</a:t>
            </a:r>
            <a:r>
              <a:rPr lang="fr-FR" sz="1200" dirty="0"/>
              <a:t> </a:t>
            </a:r>
            <a:r>
              <a:rPr lang="fr-FR" sz="1200" dirty="0" err="1"/>
              <a:t>increase</a:t>
            </a:r>
            <a:r>
              <a:rPr lang="fr-FR" sz="1200" dirty="0"/>
              <a:t> cytokines </a:t>
            </a:r>
            <a:r>
              <a:rPr lang="fr-FR" sz="1200" dirty="0" err="1"/>
              <a:t>transcriptomic</a:t>
            </a:r>
            <a:r>
              <a:rPr lang="fr-FR" sz="1200" dirty="0"/>
              <a:t> expression </a:t>
            </a:r>
            <a:r>
              <a:rPr lang="fr-FR" sz="1200" dirty="0" err="1"/>
              <a:t>upon</a:t>
            </a:r>
            <a:r>
              <a:rPr lang="fr-FR" sz="1200" dirty="0"/>
              <a:t> LPS or Poly IC stimulation.</a:t>
            </a:r>
          </a:p>
          <a:p>
            <a:r>
              <a:rPr lang="fr-FR" sz="1200" dirty="0" err="1"/>
              <a:t>From</a:t>
            </a:r>
            <a:r>
              <a:rPr lang="fr-FR" sz="1200" dirty="0"/>
              <a:t> Figures 1, 2 and </a:t>
            </a:r>
            <a:r>
              <a:rPr lang="fr-FR" sz="1200" dirty="0" err="1"/>
              <a:t>supplementary</a:t>
            </a:r>
            <a:r>
              <a:rPr lang="fr-FR" sz="1200" dirty="0"/>
              <a:t> Figures 2, 3, 4 </a:t>
            </a:r>
            <a:r>
              <a:rPr lang="fr-FR" sz="1200" dirty="0" err="1"/>
              <a:t>raw</a:t>
            </a:r>
            <a:r>
              <a:rPr lang="fr-FR" sz="1200" dirty="0"/>
              <a:t> data.</a:t>
            </a:r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9635905"/>
              </p:ext>
            </p:extLst>
          </p:nvPr>
        </p:nvGraphicFramePr>
        <p:xfrm>
          <a:off x="104775" y="1339850"/>
          <a:ext cx="1801813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46" name="Prism 7" r:id="rId3" imgW="3273274" imgH="3793503" progId="Prism7.Document">
                  <p:embed/>
                </p:oleObj>
              </mc:Choice>
              <mc:Fallback>
                <p:oleObj name="Prism 7" r:id="rId3" imgW="3273274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775" y="1339850"/>
                        <a:ext cx="1801813" cy="208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095110"/>
              </p:ext>
            </p:extLst>
          </p:nvPr>
        </p:nvGraphicFramePr>
        <p:xfrm>
          <a:off x="1498600" y="1336675"/>
          <a:ext cx="1814513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47" name="Prism 7" r:id="rId5" imgW="3300644" imgH="3793503" progId="Prism7.Document">
                  <p:embed/>
                </p:oleObj>
              </mc:Choice>
              <mc:Fallback>
                <p:oleObj name="Prism 7" r:id="rId5" imgW="3300644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98600" y="1336675"/>
                        <a:ext cx="1814513" cy="2085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ZoneTexte 29"/>
          <p:cNvSpPr txBox="1"/>
          <p:nvPr/>
        </p:nvSpPr>
        <p:spPr>
          <a:xfrm>
            <a:off x="50725" y="1130852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A)</a:t>
            </a:r>
          </a:p>
        </p:txBody>
      </p:sp>
      <p:graphicFrame>
        <p:nvGraphicFramePr>
          <p:cNvPr id="22" name="Obje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267349"/>
              </p:ext>
            </p:extLst>
          </p:nvPr>
        </p:nvGraphicFramePr>
        <p:xfrm>
          <a:off x="3246438" y="1339850"/>
          <a:ext cx="1843087" cy="208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48" name="Prism 7" r:id="rId7" imgW="3351063" imgH="3793503" progId="Prism7.Document">
                  <p:embed/>
                </p:oleObj>
              </mc:Choice>
              <mc:Fallback>
                <p:oleObj name="Prism 7" r:id="rId7" imgW="3351063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46438" y="1339850"/>
                        <a:ext cx="1843087" cy="208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032723"/>
              </p:ext>
            </p:extLst>
          </p:nvPr>
        </p:nvGraphicFramePr>
        <p:xfrm>
          <a:off x="4616450" y="1336675"/>
          <a:ext cx="1844675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49" name="Prism 7" r:id="rId9" imgW="3351063" imgH="3793503" progId="Prism7.Document">
                  <p:embed/>
                </p:oleObj>
              </mc:Choice>
              <mc:Fallback>
                <p:oleObj name="Prism 7" r:id="rId9" imgW="3351063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16450" y="1336675"/>
                        <a:ext cx="1844675" cy="2085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421762"/>
              </p:ext>
            </p:extLst>
          </p:nvPr>
        </p:nvGraphicFramePr>
        <p:xfrm>
          <a:off x="3225800" y="4235450"/>
          <a:ext cx="1841500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0" name="Prism 7" r:id="rId11" imgW="3351063" imgH="3793503" progId="Prism7.Document">
                  <p:embed/>
                </p:oleObj>
              </mc:Choice>
              <mc:Fallback>
                <p:oleObj name="Prism 7" r:id="rId11" imgW="3351063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25800" y="4235450"/>
                        <a:ext cx="1841500" cy="208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27805"/>
              </p:ext>
            </p:extLst>
          </p:nvPr>
        </p:nvGraphicFramePr>
        <p:xfrm>
          <a:off x="4598988" y="4235450"/>
          <a:ext cx="1836737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1" name="Prism 7" r:id="rId13" imgW="3338818" imgH="3793503" progId="Prism7.Document">
                  <p:embed/>
                </p:oleObj>
              </mc:Choice>
              <mc:Fallback>
                <p:oleObj name="Prism 7" r:id="rId13" imgW="3338818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98988" y="4235450"/>
                        <a:ext cx="1836737" cy="2087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095252"/>
              </p:ext>
            </p:extLst>
          </p:nvPr>
        </p:nvGraphicFramePr>
        <p:xfrm>
          <a:off x="71438" y="4235450"/>
          <a:ext cx="1844675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2" name="Prism 7" r:id="rId15" imgW="3351063" imgH="3793503" progId="Prism7.Document">
                  <p:embed/>
                </p:oleObj>
              </mc:Choice>
              <mc:Fallback>
                <p:oleObj name="Prism 7" r:id="rId15" imgW="3351063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438" y="4235450"/>
                        <a:ext cx="1844675" cy="208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726427"/>
              </p:ext>
            </p:extLst>
          </p:nvPr>
        </p:nvGraphicFramePr>
        <p:xfrm>
          <a:off x="1447800" y="4235450"/>
          <a:ext cx="1844675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3" name="Prism 7" r:id="rId17" imgW="3351063" imgH="3793503" progId="Prism7.Document">
                  <p:embed/>
                </p:oleObj>
              </mc:Choice>
              <mc:Fallback>
                <p:oleObj name="Prism 7" r:id="rId17" imgW="3351063" imgH="379350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447800" y="4235450"/>
                        <a:ext cx="1844675" cy="2085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ZoneTexte 31"/>
          <p:cNvSpPr txBox="1"/>
          <p:nvPr/>
        </p:nvSpPr>
        <p:spPr>
          <a:xfrm>
            <a:off x="44051" y="4027313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C)</a:t>
            </a:r>
          </a:p>
        </p:txBody>
      </p:sp>
      <p:grpSp>
        <p:nvGrpSpPr>
          <p:cNvPr id="52" name="Groupe 51"/>
          <p:cNvGrpSpPr/>
          <p:nvPr/>
        </p:nvGrpSpPr>
        <p:grpSpPr>
          <a:xfrm>
            <a:off x="1904765" y="591873"/>
            <a:ext cx="2699226" cy="616435"/>
            <a:chOff x="820532" y="381120"/>
            <a:chExt cx="2699226" cy="616435"/>
          </a:xfrm>
        </p:grpSpPr>
        <p:sp>
          <p:nvSpPr>
            <p:cNvPr id="53" name="ZoneTexte 52"/>
            <p:cNvSpPr txBox="1"/>
            <p:nvPr/>
          </p:nvSpPr>
          <p:spPr>
            <a:xfrm>
              <a:off x="1159261" y="586950"/>
              <a:ext cx="9714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54" name="Flèche droite 53"/>
            <p:cNvSpPr/>
            <p:nvPr/>
          </p:nvSpPr>
          <p:spPr>
            <a:xfrm>
              <a:off x="2242427" y="567129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55" name="Flèche droite 54"/>
            <p:cNvSpPr/>
            <p:nvPr/>
          </p:nvSpPr>
          <p:spPr>
            <a:xfrm>
              <a:off x="1162427" y="560198"/>
              <a:ext cx="1080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976782" y="743639"/>
              <a:ext cx="3257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0h</a:t>
              </a: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2034338" y="742521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24h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125098" y="741612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70C0"/>
                  </a:solidFill>
                </a:rPr>
                <a:t>48h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809525" y="381120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00" dirty="0"/>
                <a:t>Wash-out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20532" y="381438"/>
              <a:ext cx="9973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dirty="0"/>
                <a:t>Monocytes/AM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242428" y="585522"/>
              <a:ext cx="91501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454001" y="1151300"/>
            <a:ext cx="2369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Monocytes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612948" y="1149480"/>
            <a:ext cx="2352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AM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595137" y="4048946"/>
            <a:ext cx="2350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AM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52671" y="4045733"/>
            <a:ext cx="2359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Monocytes</a:t>
            </a:r>
          </a:p>
        </p:txBody>
      </p:sp>
      <p:grpSp>
        <p:nvGrpSpPr>
          <p:cNvPr id="62" name="Groupe 61"/>
          <p:cNvGrpSpPr/>
          <p:nvPr/>
        </p:nvGrpSpPr>
        <p:grpSpPr>
          <a:xfrm>
            <a:off x="1077820" y="3479159"/>
            <a:ext cx="4383267" cy="636338"/>
            <a:chOff x="853513" y="222953"/>
            <a:chExt cx="4383267" cy="636338"/>
          </a:xfrm>
        </p:grpSpPr>
        <p:sp>
          <p:nvSpPr>
            <p:cNvPr id="63" name="ZoneTexte 62"/>
            <p:cNvSpPr txBox="1"/>
            <p:nvPr/>
          </p:nvSpPr>
          <p:spPr>
            <a:xfrm>
              <a:off x="1192242" y="421099"/>
              <a:ext cx="7389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/>
                <a:t>MSP</a:t>
              </a:r>
            </a:p>
          </p:txBody>
        </p:sp>
        <p:sp>
          <p:nvSpPr>
            <p:cNvPr id="64" name="Flèche droite 63"/>
            <p:cNvSpPr/>
            <p:nvPr/>
          </p:nvSpPr>
          <p:spPr>
            <a:xfrm>
              <a:off x="4285183" y="400724"/>
              <a:ext cx="864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65" name="Flèche droite 64"/>
            <p:cNvSpPr/>
            <p:nvPr/>
          </p:nvSpPr>
          <p:spPr>
            <a:xfrm>
              <a:off x="1195408" y="402031"/>
              <a:ext cx="864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1085321" y="604540"/>
              <a:ext cx="4924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0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1970925" y="605375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1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4180681" y="603456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8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842506" y="222953"/>
              <a:ext cx="7200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050" dirty="0"/>
                <a:t>Wash-out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53513" y="223271"/>
              <a:ext cx="104067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dirty="0"/>
                <a:t>Monocytes/AM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239080" y="422937"/>
              <a:ext cx="81613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900" dirty="0"/>
                <a:t>LPS or Poly IC </a:t>
              </a:r>
            </a:p>
          </p:txBody>
        </p:sp>
        <p:sp>
          <p:nvSpPr>
            <p:cNvPr id="72" name="Flèche droite 71"/>
            <p:cNvSpPr/>
            <p:nvPr/>
          </p:nvSpPr>
          <p:spPr>
            <a:xfrm>
              <a:off x="2077696" y="403015"/>
              <a:ext cx="2196000" cy="26626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083051" y="422257"/>
              <a:ext cx="205789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 err="1"/>
                <a:t>Resting</a:t>
              </a:r>
              <a:endParaRPr lang="fr-FR" sz="9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4737925" y="604540"/>
              <a:ext cx="4988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solidFill>
                    <a:srgbClr val="0070C0"/>
                  </a:solidFill>
                </a:rPr>
                <a:t>Day 9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3201307" y="1129105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B)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3203047" y="4028920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D)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223748" y="3429000"/>
            <a:ext cx="60955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27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5302</TotalTime>
  <Words>74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Bertho</dc:creator>
  <cp:lastModifiedBy>MDPI</cp:lastModifiedBy>
  <cp:revision>336</cp:revision>
  <cp:lastPrinted>2022-03-16T07:53:36Z</cp:lastPrinted>
  <dcterms:created xsi:type="dcterms:W3CDTF">2021-07-21T05:59:23Z</dcterms:created>
  <dcterms:modified xsi:type="dcterms:W3CDTF">2022-09-27T07:06:05Z</dcterms:modified>
</cp:coreProperties>
</file>