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0" r:id="rId2"/>
  </p:sldIdLst>
  <p:sldSz cx="6858000" cy="9144000" type="screen4x3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>
      <p:cViewPr>
        <p:scale>
          <a:sx n="150" d="100"/>
          <a:sy n="150" d="100"/>
        </p:scale>
        <p:origin x="1500" y="-3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18" Type="http://schemas.openxmlformats.org/officeDocument/2006/relationships/image" Target="../media/image18.emf"/><Relationship Id="rId3" Type="http://schemas.openxmlformats.org/officeDocument/2006/relationships/image" Target="../media/image3.emf"/><Relationship Id="rId21" Type="http://schemas.openxmlformats.org/officeDocument/2006/relationships/image" Target="../media/image21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17" Type="http://schemas.openxmlformats.org/officeDocument/2006/relationships/image" Target="../media/image17.emf"/><Relationship Id="rId2" Type="http://schemas.openxmlformats.org/officeDocument/2006/relationships/image" Target="../media/image2.emf"/><Relationship Id="rId16" Type="http://schemas.openxmlformats.org/officeDocument/2006/relationships/image" Target="../media/image16.emf"/><Relationship Id="rId20" Type="http://schemas.openxmlformats.org/officeDocument/2006/relationships/image" Target="../media/image20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24" Type="http://schemas.openxmlformats.org/officeDocument/2006/relationships/image" Target="../media/image24.emf"/><Relationship Id="rId5" Type="http://schemas.openxmlformats.org/officeDocument/2006/relationships/image" Target="../media/image5.emf"/><Relationship Id="rId15" Type="http://schemas.openxmlformats.org/officeDocument/2006/relationships/image" Target="../media/image15.emf"/><Relationship Id="rId23" Type="http://schemas.openxmlformats.org/officeDocument/2006/relationships/image" Target="../media/image23.emf"/><Relationship Id="rId10" Type="http://schemas.openxmlformats.org/officeDocument/2006/relationships/image" Target="../media/image10.emf"/><Relationship Id="rId19" Type="http://schemas.openxmlformats.org/officeDocument/2006/relationships/image" Target="../media/image19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emf"/><Relationship Id="rId22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991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118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09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83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94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603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69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62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067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57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508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26" Type="http://schemas.openxmlformats.org/officeDocument/2006/relationships/image" Target="../media/image12.emf"/><Relationship Id="rId39" Type="http://schemas.openxmlformats.org/officeDocument/2006/relationships/oleObject" Target="../embeddings/oleObject19.bin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16.emf"/><Relationship Id="rId42" Type="http://schemas.openxmlformats.org/officeDocument/2006/relationships/image" Target="../media/image20.emf"/><Relationship Id="rId47" Type="http://schemas.openxmlformats.org/officeDocument/2006/relationships/oleObject" Target="../embeddings/oleObject23.bin"/><Relationship Id="rId50" Type="http://schemas.openxmlformats.org/officeDocument/2006/relationships/image" Target="../media/image24.e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38" Type="http://schemas.openxmlformats.org/officeDocument/2006/relationships/image" Target="../media/image18.emf"/><Relationship Id="rId46" Type="http://schemas.openxmlformats.org/officeDocument/2006/relationships/image" Target="../media/image22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20" Type="http://schemas.openxmlformats.org/officeDocument/2006/relationships/image" Target="../media/image9.emf"/><Relationship Id="rId29" Type="http://schemas.openxmlformats.org/officeDocument/2006/relationships/oleObject" Target="../embeddings/oleObject14.bin"/><Relationship Id="rId41" Type="http://schemas.openxmlformats.org/officeDocument/2006/relationships/oleObject" Target="../embeddings/oleObject20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emf"/><Relationship Id="rId32" Type="http://schemas.openxmlformats.org/officeDocument/2006/relationships/image" Target="../media/image15.emf"/><Relationship Id="rId37" Type="http://schemas.openxmlformats.org/officeDocument/2006/relationships/oleObject" Target="../embeddings/oleObject18.bin"/><Relationship Id="rId40" Type="http://schemas.openxmlformats.org/officeDocument/2006/relationships/image" Target="../media/image19.emf"/><Relationship Id="rId45" Type="http://schemas.openxmlformats.org/officeDocument/2006/relationships/oleObject" Target="../embeddings/oleObject22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3.emf"/><Relationship Id="rId36" Type="http://schemas.openxmlformats.org/officeDocument/2006/relationships/image" Target="../media/image17.emf"/><Relationship Id="rId49" Type="http://schemas.openxmlformats.org/officeDocument/2006/relationships/oleObject" Target="../embeddings/oleObject24.bin"/><Relationship Id="rId10" Type="http://schemas.openxmlformats.org/officeDocument/2006/relationships/image" Target="../media/image4.e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4" Type="http://schemas.openxmlformats.org/officeDocument/2006/relationships/image" Target="../media/image21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Relationship Id="rId22" Type="http://schemas.openxmlformats.org/officeDocument/2006/relationships/image" Target="../media/image10.e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4.emf"/><Relationship Id="rId35" Type="http://schemas.openxmlformats.org/officeDocument/2006/relationships/oleObject" Target="../embeddings/oleObject17.bin"/><Relationship Id="rId43" Type="http://schemas.openxmlformats.org/officeDocument/2006/relationships/oleObject" Target="../embeddings/oleObject21.bin"/><Relationship Id="rId48" Type="http://schemas.openxmlformats.org/officeDocument/2006/relationships/image" Target="../media/image23.emf"/><Relationship Id="rId8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e 11"/>
          <p:cNvGrpSpPr/>
          <p:nvPr/>
        </p:nvGrpSpPr>
        <p:grpSpPr>
          <a:xfrm>
            <a:off x="423011" y="199740"/>
            <a:ext cx="2699226" cy="668687"/>
            <a:chOff x="423011" y="253528"/>
            <a:chExt cx="2699226" cy="668687"/>
          </a:xfrm>
        </p:grpSpPr>
        <p:sp>
          <p:nvSpPr>
            <p:cNvPr id="23" name="ZoneTexte 22"/>
            <p:cNvSpPr txBox="1"/>
            <p:nvPr/>
          </p:nvSpPr>
          <p:spPr>
            <a:xfrm>
              <a:off x="761740" y="459358"/>
              <a:ext cx="9714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/>
                <a:t>MSP</a:t>
              </a:r>
            </a:p>
          </p:txBody>
        </p:sp>
        <p:sp>
          <p:nvSpPr>
            <p:cNvPr id="42" name="Flèche droite 41"/>
            <p:cNvSpPr/>
            <p:nvPr/>
          </p:nvSpPr>
          <p:spPr>
            <a:xfrm>
              <a:off x="1844906" y="439537"/>
              <a:ext cx="1080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43" name="Flèche droite 42"/>
            <p:cNvSpPr/>
            <p:nvPr/>
          </p:nvSpPr>
          <p:spPr>
            <a:xfrm>
              <a:off x="764906" y="432606"/>
              <a:ext cx="1080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579261" y="668299"/>
              <a:ext cx="32573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070C0"/>
                  </a:solidFill>
                </a:rPr>
                <a:t>0h</a:t>
              </a: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1636817" y="667181"/>
              <a:ext cx="39466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070C0"/>
                  </a:solidFill>
                </a:rPr>
                <a:t>24h</a:t>
              </a: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2727577" y="666272"/>
              <a:ext cx="39466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070C0"/>
                  </a:solidFill>
                </a:rPr>
                <a:t>48h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1412004" y="253528"/>
              <a:ext cx="72007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000" dirty="0"/>
                <a:t>Wash-out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423011" y="253846"/>
              <a:ext cx="795411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00" dirty="0"/>
                <a:t>Monocytes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1844907" y="457930"/>
              <a:ext cx="91501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900" dirty="0"/>
                <a:t>LPS or Poly IC </a:t>
              </a:r>
            </a:p>
          </p:txBody>
        </p:sp>
      </p:grpSp>
      <p:sp>
        <p:nvSpPr>
          <p:cNvPr id="6" name="ZoneTexte 5"/>
          <p:cNvSpPr txBox="1"/>
          <p:nvPr/>
        </p:nvSpPr>
        <p:spPr>
          <a:xfrm>
            <a:off x="191013" y="37424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A)</a:t>
            </a:r>
          </a:p>
        </p:txBody>
      </p:sp>
      <p:graphicFrame>
        <p:nvGraphicFramePr>
          <p:cNvPr id="27" name="Obje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255305"/>
              </p:ext>
            </p:extLst>
          </p:nvPr>
        </p:nvGraphicFramePr>
        <p:xfrm>
          <a:off x="355600" y="3081162"/>
          <a:ext cx="1555750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2" name="Prism 7" r:id="rId3" imgW="4153085" imgH="3206451" progId="Prism7.Document">
                  <p:embed/>
                </p:oleObj>
              </mc:Choice>
              <mc:Fallback>
                <p:oleObj name="Prism 7" r:id="rId3" imgW="4153085" imgH="3206451" progId="Prism7.Document">
                  <p:embed/>
                  <p:pic>
                    <p:nvPicPr>
                      <p:cNvPr id="27" name="Objet 2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5600" y="3081162"/>
                        <a:ext cx="1555750" cy="1203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3255030"/>
              </p:ext>
            </p:extLst>
          </p:nvPr>
        </p:nvGraphicFramePr>
        <p:xfrm>
          <a:off x="1674813" y="3203399"/>
          <a:ext cx="1609725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3" name="Prism 7" r:id="rId5" imgW="4290297" imgH="2855661" progId="Prism7.Document">
                  <p:embed/>
                </p:oleObj>
              </mc:Choice>
              <mc:Fallback>
                <p:oleObj name="Prism 7" r:id="rId5" imgW="4290297" imgH="2855661" progId="Prism7.Document">
                  <p:embed/>
                  <p:pic>
                    <p:nvPicPr>
                      <p:cNvPr id="35" name="Objet 3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74813" y="3203399"/>
                        <a:ext cx="1609725" cy="1071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730037"/>
              </p:ext>
            </p:extLst>
          </p:nvPr>
        </p:nvGraphicFramePr>
        <p:xfrm>
          <a:off x="352425" y="2048062"/>
          <a:ext cx="1563688" cy="119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4" name="Prism 7" r:id="rId7" imgW="4171092" imgH="3169716" progId="Prism7.Document">
                  <p:embed/>
                </p:oleObj>
              </mc:Choice>
              <mc:Fallback>
                <p:oleObj name="Prism 7" r:id="rId7" imgW="4171092" imgH="3169716" progId="Prism7.Document">
                  <p:embed/>
                  <p:pic>
                    <p:nvPicPr>
                      <p:cNvPr id="18" name="Objet 1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2425" y="2048062"/>
                        <a:ext cx="1563688" cy="1190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0733272"/>
              </p:ext>
            </p:extLst>
          </p:nvPr>
        </p:nvGraphicFramePr>
        <p:xfrm>
          <a:off x="1668463" y="2163950"/>
          <a:ext cx="1614487" cy="106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5" name="Prism 7" r:id="rId9" imgW="4305422" imgH="2846658" progId="Prism7.Document">
                  <p:embed/>
                </p:oleObj>
              </mc:Choice>
              <mc:Fallback>
                <p:oleObj name="Prism 7" r:id="rId9" imgW="4305422" imgH="2846658" progId="Prism7.Document">
                  <p:embed/>
                  <p:pic>
                    <p:nvPicPr>
                      <p:cNvPr id="37" name="Objet 3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68463" y="2163950"/>
                        <a:ext cx="1614487" cy="1068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9111391"/>
              </p:ext>
            </p:extLst>
          </p:nvPr>
        </p:nvGraphicFramePr>
        <p:xfrm>
          <a:off x="347663" y="987612"/>
          <a:ext cx="1560512" cy="120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6" name="Prism 7" r:id="rId11" imgW="4171092" imgH="3215455" progId="Prism7.Document">
                  <p:embed/>
                </p:oleObj>
              </mc:Choice>
              <mc:Fallback>
                <p:oleObj name="Prism 7" r:id="rId11" imgW="4171092" imgH="3215455" progId="Prism7.Document">
                  <p:embed/>
                  <p:pic>
                    <p:nvPicPr>
                      <p:cNvPr id="14" name="Objet 13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7663" y="987612"/>
                        <a:ext cx="1560512" cy="1204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ZoneTexte 28"/>
          <p:cNvSpPr txBox="1"/>
          <p:nvPr/>
        </p:nvSpPr>
        <p:spPr>
          <a:xfrm>
            <a:off x="636849" y="826585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IL8</a:t>
            </a:r>
          </a:p>
        </p:txBody>
      </p:sp>
      <p:graphicFrame>
        <p:nvGraphicFramePr>
          <p:cNvPr id="34" name="Obje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8697265"/>
              </p:ext>
            </p:extLst>
          </p:nvPr>
        </p:nvGraphicFramePr>
        <p:xfrm>
          <a:off x="1671638" y="1162237"/>
          <a:ext cx="1614487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7" name="Prism 7" r:id="rId13" imgW="4305422" imgH="2758060" progId="Prism7.Document">
                  <p:embed/>
                </p:oleObj>
              </mc:Choice>
              <mc:Fallback>
                <p:oleObj name="Prism 7" r:id="rId13" imgW="4305422" imgH="2758060" progId="Prism7.Document">
                  <p:embed/>
                  <p:pic>
                    <p:nvPicPr>
                      <p:cNvPr id="34" name="Objet 33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671638" y="1162237"/>
                        <a:ext cx="1614487" cy="1035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ZoneTexte 31"/>
          <p:cNvSpPr txBox="1"/>
          <p:nvPr/>
        </p:nvSpPr>
        <p:spPr>
          <a:xfrm>
            <a:off x="1898937" y="826585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IL6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196533" y="670433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B)</a:t>
            </a:r>
          </a:p>
        </p:txBody>
      </p:sp>
      <p:graphicFrame>
        <p:nvGraphicFramePr>
          <p:cNvPr id="40" name="Obje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734455"/>
              </p:ext>
            </p:extLst>
          </p:nvPr>
        </p:nvGraphicFramePr>
        <p:xfrm>
          <a:off x="4811713" y="1159062"/>
          <a:ext cx="1593850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8" name="Prism 7" r:id="rId15" imgW="4248881" imgH="2758060" progId="Prism7.Document">
                  <p:embed/>
                </p:oleObj>
              </mc:Choice>
              <mc:Fallback>
                <p:oleObj name="Prism 7" r:id="rId15" imgW="4248881" imgH="2758060" progId="Prism7.Document">
                  <p:embed/>
                  <p:pic>
                    <p:nvPicPr>
                      <p:cNvPr id="40" name="Objet 39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811713" y="1159062"/>
                        <a:ext cx="1593850" cy="1035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7415990"/>
              </p:ext>
            </p:extLst>
          </p:nvPr>
        </p:nvGraphicFramePr>
        <p:xfrm>
          <a:off x="4810125" y="2202050"/>
          <a:ext cx="1592263" cy="10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9" name="Prism 7" r:id="rId17" imgW="4248881" imgH="2758060" progId="Prism7.Document">
                  <p:embed/>
                </p:oleObj>
              </mc:Choice>
              <mc:Fallback>
                <p:oleObj name="Prism 7" r:id="rId17" imgW="4248881" imgH="2758060" progId="Prism7.Document">
                  <p:embed/>
                  <p:pic>
                    <p:nvPicPr>
                      <p:cNvPr id="50" name="Objet 49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810125" y="2202050"/>
                        <a:ext cx="1592263" cy="1036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6359204"/>
              </p:ext>
            </p:extLst>
          </p:nvPr>
        </p:nvGraphicFramePr>
        <p:xfrm>
          <a:off x="4813300" y="3251387"/>
          <a:ext cx="1592263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0" name="Prism 7" r:id="rId19" imgW="4248881" imgH="2758060" progId="Prism7.Document">
                  <p:embed/>
                </p:oleObj>
              </mc:Choice>
              <mc:Fallback>
                <p:oleObj name="Prism 7" r:id="rId19" imgW="4248881" imgH="2758060" progId="Prism7.Document">
                  <p:embed/>
                  <p:pic>
                    <p:nvPicPr>
                      <p:cNvPr id="55" name="Objet 54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813300" y="3251387"/>
                        <a:ext cx="1592263" cy="1035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ZoneTexte 59"/>
          <p:cNvSpPr txBox="1"/>
          <p:nvPr/>
        </p:nvSpPr>
        <p:spPr>
          <a:xfrm>
            <a:off x="5015365" y="822801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Mx2</a:t>
            </a:r>
          </a:p>
        </p:txBody>
      </p:sp>
      <p:sp>
        <p:nvSpPr>
          <p:cNvPr id="62" name="ZoneTexte 61"/>
          <p:cNvSpPr txBox="1"/>
          <p:nvPr/>
        </p:nvSpPr>
        <p:spPr>
          <a:xfrm>
            <a:off x="3314056" y="663740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C)</a:t>
            </a:r>
          </a:p>
        </p:txBody>
      </p:sp>
      <p:graphicFrame>
        <p:nvGraphicFramePr>
          <p:cNvPr id="56" name="Obje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8329865"/>
              </p:ext>
            </p:extLst>
          </p:nvPr>
        </p:nvGraphicFramePr>
        <p:xfrm>
          <a:off x="344488" y="5057962"/>
          <a:ext cx="1560512" cy="116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1" name="Prism 7" r:id="rId21" imgW="4171092" imgH="3110290" progId="Prism7.Document">
                  <p:embed/>
                </p:oleObj>
              </mc:Choice>
              <mc:Fallback>
                <p:oleObj name="Prism 7" r:id="rId21" imgW="4171092" imgH="3110290" progId="Prism7.Document">
                  <p:embed/>
                  <p:pic>
                    <p:nvPicPr>
                      <p:cNvPr id="8" name="Objet 7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44488" y="5057962"/>
                        <a:ext cx="1560512" cy="1166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513260"/>
              </p:ext>
            </p:extLst>
          </p:nvPr>
        </p:nvGraphicFramePr>
        <p:xfrm>
          <a:off x="1676400" y="5065900"/>
          <a:ext cx="1614488" cy="1160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2" name="Prism 7" r:id="rId23" imgW="4305422" imgH="3089041" progId="Prism7.Document">
                  <p:embed/>
                </p:oleObj>
              </mc:Choice>
              <mc:Fallback>
                <p:oleObj name="Prism 7" r:id="rId23" imgW="4305422" imgH="3089041" progId="Prism7.Document">
                  <p:embed/>
                  <p:pic>
                    <p:nvPicPr>
                      <p:cNvPr id="9" name="Objet 8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676400" y="5065900"/>
                        <a:ext cx="1614488" cy="1160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92411"/>
              </p:ext>
            </p:extLst>
          </p:nvPr>
        </p:nvGraphicFramePr>
        <p:xfrm>
          <a:off x="1674813" y="6169212"/>
          <a:ext cx="1614487" cy="1144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3" name="Prism 7" r:id="rId25" imgW="4305422" imgH="3055547" progId="Prism7.Document">
                  <p:embed/>
                </p:oleObj>
              </mc:Choice>
              <mc:Fallback>
                <p:oleObj name="Prism 7" r:id="rId25" imgW="4305422" imgH="3055547" progId="Prism7.Document">
                  <p:embed/>
                  <p:pic>
                    <p:nvPicPr>
                      <p:cNvPr id="14" name="Objet 13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674813" y="6169212"/>
                        <a:ext cx="1614487" cy="1144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3891385"/>
              </p:ext>
            </p:extLst>
          </p:nvPr>
        </p:nvGraphicFramePr>
        <p:xfrm>
          <a:off x="342900" y="6126163"/>
          <a:ext cx="1566863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4" name="Prism 7" r:id="rId27" imgW="4180455" imgH="3009807" progId="Prism7.Document">
                  <p:embed/>
                </p:oleObj>
              </mc:Choice>
              <mc:Fallback>
                <p:oleObj name="Prism 7" r:id="rId27" imgW="4180455" imgH="3009807" progId="Prism7.Document">
                  <p:embed/>
                  <p:pic>
                    <p:nvPicPr>
                      <p:cNvPr id="15" name="Objet 14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42900" y="6126163"/>
                        <a:ext cx="1566863" cy="1128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2465825"/>
              </p:ext>
            </p:extLst>
          </p:nvPr>
        </p:nvGraphicFramePr>
        <p:xfrm>
          <a:off x="349250" y="7137587"/>
          <a:ext cx="1563688" cy="127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5" name="Prism 7" r:id="rId29" imgW="4171092" imgH="3398414" progId="Prism7.Document">
                  <p:embed/>
                </p:oleObj>
              </mc:Choice>
              <mc:Fallback>
                <p:oleObj name="Prism 7" r:id="rId29" imgW="4171092" imgH="3398414" progId="Prism7.Document">
                  <p:embed/>
                  <p:pic>
                    <p:nvPicPr>
                      <p:cNvPr id="22" name="Objet 21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49250" y="7137587"/>
                        <a:ext cx="1563688" cy="127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7963101"/>
              </p:ext>
            </p:extLst>
          </p:nvPr>
        </p:nvGraphicFramePr>
        <p:xfrm>
          <a:off x="1631950" y="7242175"/>
          <a:ext cx="1701800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6" name="Prism 7" r:id="rId31" imgW="4540231" imgH="3073555" progId="Prism7.Document">
                  <p:embed/>
                </p:oleObj>
              </mc:Choice>
              <mc:Fallback>
                <p:oleObj name="Prism 7" r:id="rId31" imgW="4540231" imgH="3073555" progId="Prism7.Document">
                  <p:embed/>
                  <p:pic>
                    <p:nvPicPr>
                      <p:cNvPr id="23" name="Objet 22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631950" y="7242175"/>
                        <a:ext cx="1701800" cy="1154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8" name="Groupe 67"/>
          <p:cNvGrpSpPr/>
          <p:nvPr/>
        </p:nvGrpSpPr>
        <p:grpSpPr>
          <a:xfrm>
            <a:off x="577712" y="4243182"/>
            <a:ext cx="4846615" cy="657547"/>
            <a:chOff x="689333" y="1346643"/>
            <a:chExt cx="4846615" cy="657547"/>
          </a:xfrm>
        </p:grpSpPr>
        <p:sp>
          <p:nvSpPr>
            <p:cNvPr id="69" name="ZoneTexte 68"/>
            <p:cNvSpPr txBox="1"/>
            <p:nvPr/>
          </p:nvSpPr>
          <p:spPr>
            <a:xfrm>
              <a:off x="1028062" y="1552473"/>
              <a:ext cx="9714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/>
                <a:t>MSP</a:t>
              </a:r>
            </a:p>
          </p:txBody>
        </p:sp>
        <p:sp>
          <p:nvSpPr>
            <p:cNvPr id="70" name="Flèche droite 69"/>
            <p:cNvSpPr/>
            <p:nvPr/>
          </p:nvSpPr>
          <p:spPr>
            <a:xfrm>
              <a:off x="4318715" y="1532652"/>
              <a:ext cx="1080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71" name="Flèche droite 70"/>
            <p:cNvSpPr/>
            <p:nvPr/>
          </p:nvSpPr>
          <p:spPr>
            <a:xfrm>
              <a:off x="1031228" y="1525721"/>
              <a:ext cx="1080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845583" y="1709162"/>
              <a:ext cx="49244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Day 0</a:t>
              </a:r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1903139" y="1708044"/>
              <a:ext cx="49885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Day 1</a:t>
              </a: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4019819" y="1750274"/>
              <a:ext cx="49885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Day 8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678326" y="1346643"/>
              <a:ext cx="72007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050" dirty="0"/>
                <a:t>Wash-out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689333" y="1346961"/>
              <a:ext cx="795411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50" dirty="0"/>
                <a:t>Monocytes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4318716" y="1551045"/>
              <a:ext cx="91501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900" dirty="0"/>
                <a:t>LPS or Poly IC </a:t>
              </a:r>
            </a:p>
          </p:txBody>
        </p:sp>
        <p:sp>
          <p:nvSpPr>
            <p:cNvPr id="78" name="Flèche droite 77"/>
            <p:cNvSpPr/>
            <p:nvPr/>
          </p:nvSpPr>
          <p:spPr>
            <a:xfrm>
              <a:off x="2111228" y="1539062"/>
              <a:ext cx="2196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79" name="ZoneTexte 78"/>
            <p:cNvSpPr txBox="1"/>
            <p:nvPr/>
          </p:nvSpPr>
          <p:spPr>
            <a:xfrm>
              <a:off x="2111228" y="1550365"/>
              <a:ext cx="20791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 err="1"/>
                <a:t>Resting</a:t>
              </a:r>
              <a:endParaRPr lang="fr-FR" sz="900" dirty="0"/>
            </a:p>
          </p:txBody>
        </p:sp>
        <p:sp>
          <p:nvSpPr>
            <p:cNvPr id="80" name="ZoneTexte 79"/>
            <p:cNvSpPr txBox="1"/>
            <p:nvPr/>
          </p:nvSpPr>
          <p:spPr>
            <a:xfrm>
              <a:off x="5037093" y="1744013"/>
              <a:ext cx="49885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Day 9</a:t>
              </a:r>
            </a:p>
          </p:txBody>
        </p:sp>
      </p:grpSp>
      <p:sp>
        <p:nvSpPr>
          <p:cNvPr id="81" name="ZoneTexte 80"/>
          <p:cNvSpPr txBox="1"/>
          <p:nvPr/>
        </p:nvSpPr>
        <p:spPr>
          <a:xfrm>
            <a:off x="184747" y="4111441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D)</a:t>
            </a:r>
          </a:p>
        </p:txBody>
      </p:sp>
      <p:sp>
        <p:nvSpPr>
          <p:cNvPr id="82" name="ZoneTexte 81"/>
          <p:cNvSpPr txBox="1"/>
          <p:nvPr/>
        </p:nvSpPr>
        <p:spPr>
          <a:xfrm>
            <a:off x="634882" y="4874476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IL8</a:t>
            </a:r>
          </a:p>
        </p:txBody>
      </p:sp>
      <p:sp>
        <p:nvSpPr>
          <p:cNvPr id="83" name="ZoneTexte 82"/>
          <p:cNvSpPr txBox="1"/>
          <p:nvPr/>
        </p:nvSpPr>
        <p:spPr>
          <a:xfrm>
            <a:off x="1896970" y="4874476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IL6</a:t>
            </a:r>
          </a:p>
        </p:txBody>
      </p:sp>
      <p:sp>
        <p:nvSpPr>
          <p:cNvPr id="84" name="ZoneTexte 83"/>
          <p:cNvSpPr txBox="1"/>
          <p:nvPr/>
        </p:nvSpPr>
        <p:spPr>
          <a:xfrm>
            <a:off x="199320" y="4718324"/>
            <a:ext cx="348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E)</a:t>
            </a:r>
          </a:p>
        </p:txBody>
      </p:sp>
      <p:sp>
        <p:nvSpPr>
          <p:cNvPr id="86" name="ZoneTexte 85"/>
          <p:cNvSpPr txBox="1"/>
          <p:nvPr/>
        </p:nvSpPr>
        <p:spPr>
          <a:xfrm>
            <a:off x="5024828" y="4874480"/>
            <a:ext cx="102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Mx2</a:t>
            </a:r>
          </a:p>
        </p:txBody>
      </p:sp>
      <p:sp>
        <p:nvSpPr>
          <p:cNvPr id="87" name="ZoneTexte 86"/>
          <p:cNvSpPr txBox="1"/>
          <p:nvPr/>
        </p:nvSpPr>
        <p:spPr>
          <a:xfrm>
            <a:off x="3323519" y="4742580"/>
            <a:ext cx="3417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F)</a:t>
            </a:r>
          </a:p>
        </p:txBody>
      </p:sp>
      <p:graphicFrame>
        <p:nvGraphicFramePr>
          <p:cNvPr id="89" name="Obje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3638207"/>
              </p:ext>
            </p:extLst>
          </p:nvPr>
        </p:nvGraphicFramePr>
        <p:xfrm>
          <a:off x="4791075" y="5190765"/>
          <a:ext cx="1609725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7" name="Prism 7" r:id="rId33" imgW="4290297" imgH="2767424" progId="Prism7.Document">
                  <p:embed/>
                </p:oleObj>
              </mc:Choice>
              <mc:Fallback>
                <p:oleObj name="Prism 7" r:id="rId33" imgW="4290297" imgH="2767424" progId="Prism7.Document">
                  <p:embed/>
                  <p:pic>
                    <p:nvPicPr>
                      <p:cNvPr id="52" name="Objet 51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4791075" y="5190765"/>
                        <a:ext cx="1609725" cy="1038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t 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63218"/>
              </p:ext>
            </p:extLst>
          </p:nvPr>
        </p:nvGraphicFramePr>
        <p:xfrm>
          <a:off x="4791075" y="6245412"/>
          <a:ext cx="1616075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8" name="Prism 7" r:id="rId35" imgW="4305422" imgH="2822167" progId="Prism7.Document">
                  <p:embed/>
                </p:oleObj>
              </mc:Choice>
              <mc:Fallback>
                <p:oleObj name="Prism 7" r:id="rId35" imgW="4305422" imgH="2822167" progId="Prism7.Document">
                  <p:embed/>
                  <p:pic>
                    <p:nvPicPr>
                      <p:cNvPr id="56" name="Objet 55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4791075" y="6245412"/>
                        <a:ext cx="1616075" cy="1057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Objet 9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02609"/>
              </p:ext>
            </p:extLst>
          </p:nvPr>
        </p:nvGraphicFramePr>
        <p:xfrm>
          <a:off x="4791075" y="7356662"/>
          <a:ext cx="1614488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9" name="Prism 7" r:id="rId37" imgW="4305422" imgH="2785431" progId="Prism7.Document">
                  <p:embed/>
                </p:oleObj>
              </mc:Choice>
              <mc:Fallback>
                <p:oleObj name="Prism 7" r:id="rId37" imgW="4305422" imgH="2785431" progId="Prism7.Document">
                  <p:embed/>
                  <p:pic>
                    <p:nvPicPr>
                      <p:cNvPr id="62" name="Objet 61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4791075" y="7356662"/>
                        <a:ext cx="1614488" cy="1046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" name="Objet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706678"/>
              </p:ext>
            </p:extLst>
          </p:nvPr>
        </p:nvGraphicFramePr>
        <p:xfrm>
          <a:off x="3381376" y="1180396"/>
          <a:ext cx="1550988" cy="102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0" name="Prism 7" r:id="rId39" imgW="4134718" imgH="2730688" progId="Prism7.Document">
                  <p:embed/>
                </p:oleObj>
              </mc:Choice>
              <mc:Fallback>
                <p:oleObj name="Prism 7" r:id="rId39" imgW="4134718" imgH="2730688" progId="Prism7.Document">
                  <p:embed/>
                  <p:pic>
                    <p:nvPicPr>
                      <p:cNvPr id="38" name="Objet 37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3381376" y="1180396"/>
                        <a:ext cx="1550988" cy="1023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Obje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668303"/>
              </p:ext>
            </p:extLst>
          </p:nvPr>
        </p:nvGraphicFramePr>
        <p:xfrm>
          <a:off x="3384550" y="2206812"/>
          <a:ext cx="1558925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1" name="Prism 7" r:id="rId41" imgW="4153085" imgH="2730688" progId="Prism7.Document">
                  <p:embed/>
                </p:oleObj>
              </mc:Choice>
              <mc:Fallback>
                <p:oleObj name="Prism 7" r:id="rId41" imgW="4153085" imgH="2730688" progId="Prism7.Document">
                  <p:embed/>
                  <p:pic>
                    <p:nvPicPr>
                      <p:cNvPr id="45" name="Objet 44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3384550" y="2206812"/>
                        <a:ext cx="1558925" cy="1023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" name="Objet 9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900975"/>
              </p:ext>
            </p:extLst>
          </p:nvPr>
        </p:nvGraphicFramePr>
        <p:xfrm>
          <a:off x="3386138" y="3273612"/>
          <a:ext cx="1557337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2" name="Prism 7" r:id="rId43" imgW="4153085" imgH="2730688" progId="Prism7.Document">
                  <p:embed/>
                </p:oleObj>
              </mc:Choice>
              <mc:Fallback>
                <p:oleObj name="Prism 7" r:id="rId43" imgW="4153085" imgH="2730688" progId="Prism7.Document">
                  <p:embed/>
                  <p:pic>
                    <p:nvPicPr>
                      <p:cNvPr id="53" name="Objet 52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3386138" y="3273612"/>
                        <a:ext cx="1557337" cy="1023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" name="ZoneTexte 97"/>
          <p:cNvSpPr txBox="1"/>
          <p:nvPr/>
        </p:nvSpPr>
        <p:spPr>
          <a:xfrm>
            <a:off x="3763414" y="828569"/>
            <a:ext cx="10276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IFN</a:t>
            </a:r>
            <a:r>
              <a:rPr lang="el-GR" sz="1000" dirty="0"/>
              <a:t>λ</a:t>
            </a:r>
            <a:r>
              <a:rPr lang="fr-FR" sz="1000" dirty="0"/>
              <a:t>1</a:t>
            </a:r>
          </a:p>
        </p:txBody>
      </p:sp>
      <p:sp>
        <p:nvSpPr>
          <p:cNvPr id="99" name="ZoneTexte 98"/>
          <p:cNvSpPr txBox="1"/>
          <p:nvPr/>
        </p:nvSpPr>
        <p:spPr>
          <a:xfrm>
            <a:off x="3851768" y="4870808"/>
            <a:ext cx="10276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IFN</a:t>
            </a:r>
            <a:r>
              <a:rPr lang="el-GR" sz="1000" dirty="0"/>
              <a:t>λ</a:t>
            </a:r>
            <a:r>
              <a:rPr lang="fr-FR" sz="1000" dirty="0"/>
              <a:t>1</a:t>
            </a:r>
          </a:p>
        </p:txBody>
      </p:sp>
      <p:graphicFrame>
        <p:nvGraphicFramePr>
          <p:cNvPr id="100" name="Obje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0047115"/>
              </p:ext>
            </p:extLst>
          </p:nvPr>
        </p:nvGraphicFramePr>
        <p:xfrm>
          <a:off x="3370263" y="5192900"/>
          <a:ext cx="1589087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3" name="Prism 7" r:id="rId45" imgW="4235196" imgH="2730688" progId="Prism7.Document">
                  <p:embed/>
                </p:oleObj>
              </mc:Choice>
              <mc:Fallback>
                <p:oleObj name="Prism 7" r:id="rId45" imgW="4235196" imgH="2730688" progId="Prism7.Document">
                  <p:embed/>
                  <p:pic>
                    <p:nvPicPr>
                      <p:cNvPr id="50" name="Objet 49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3370263" y="5192900"/>
                        <a:ext cx="1589087" cy="102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" name="Obje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162609"/>
              </p:ext>
            </p:extLst>
          </p:nvPr>
        </p:nvGraphicFramePr>
        <p:xfrm>
          <a:off x="3357563" y="6267637"/>
          <a:ext cx="1587500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4" name="Prism 7" r:id="rId47" imgW="4235196" imgH="2730688" progId="Prism7.Document">
                  <p:embed/>
                </p:oleObj>
              </mc:Choice>
              <mc:Fallback>
                <p:oleObj name="Prism 7" r:id="rId47" imgW="4235196" imgH="2730688" progId="Prism7.Document">
                  <p:embed/>
                  <p:pic>
                    <p:nvPicPr>
                      <p:cNvPr id="54" name="Objet 53"/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3357563" y="6267637"/>
                        <a:ext cx="1587500" cy="1022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" name="Objet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8022810"/>
              </p:ext>
            </p:extLst>
          </p:nvPr>
        </p:nvGraphicFramePr>
        <p:xfrm>
          <a:off x="3321050" y="7380475"/>
          <a:ext cx="1590675" cy="102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5" name="Prism 7" r:id="rId49" imgW="4235196" imgH="2730688" progId="Prism7.Document">
                  <p:embed/>
                </p:oleObj>
              </mc:Choice>
              <mc:Fallback>
                <p:oleObj name="Prism 7" r:id="rId49" imgW="4235196" imgH="2730688" progId="Prism7.Document">
                  <p:embed/>
                  <p:pic>
                    <p:nvPicPr>
                      <p:cNvPr id="60" name="Objet 59"/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3321050" y="7380475"/>
                        <a:ext cx="1590675" cy="1023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ZoneTexte 84"/>
          <p:cNvSpPr txBox="1"/>
          <p:nvPr/>
        </p:nvSpPr>
        <p:spPr>
          <a:xfrm>
            <a:off x="97679" y="8321863"/>
            <a:ext cx="66614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u="sng" dirty="0" err="1"/>
              <a:t>Supp</a:t>
            </a:r>
            <a:r>
              <a:rPr lang="fr-FR" sz="1200" u="sng" dirty="0"/>
              <a:t> </a:t>
            </a:r>
            <a:r>
              <a:rPr lang="fr-FR" sz="1200" u="sng"/>
              <a:t>Figure S2</a:t>
            </a:r>
            <a:r>
              <a:rPr lang="fr-FR" sz="1200" dirty="0"/>
              <a:t>: </a:t>
            </a:r>
            <a:r>
              <a:rPr lang="en-US" sz="1200" dirty="0"/>
              <a:t>Plastic adherence Monocytes-enriched cells were treated with the 3 different MSP according to A) scheme for B) and C) data to D) scheme for E) and F) data. Stimulation with 10 ng/ml LPS or Poly IC. The cytokines expressions were measured by RT-qPCR. From 8 independent experiments and animals. Statistics Wilcoxon paired, non-parametric ranked statistic test, * p&lt;0.05, ** p&lt;0.001.</a:t>
            </a:r>
            <a:endParaRPr lang="fr-FR" sz="1200" dirty="0"/>
          </a:p>
          <a:p>
            <a:pPr algn="just"/>
            <a:endParaRPr lang="fr-FR" sz="1200" u="sng" dirty="0"/>
          </a:p>
        </p:txBody>
      </p:sp>
    </p:spTree>
    <p:extLst>
      <p:ext uri="{BB962C8B-B14F-4D97-AF65-F5344CB8AC3E}">
        <p14:creationId xmlns:p14="http://schemas.microsoft.com/office/powerpoint/2010/main" val="23076147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5301</TotalTime>
  <Words>134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Prism 7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Bertho</dc:creator>
  <cp:lastModifiedBy>MDPI</cp:lastModifiedBy>
  <cp:revision>337</cp:revision>
  <cp:lastPrinted>2022-03-16T07:53:36Z</cp:lastPrinted>
  <dcterms:created xsi:type="dcterms:W3CDTF">2021-07-21T05:59:23Z</dcterms:created>
  <dcterms:modified xsi:type="dcterms:W3CDTF">2022-09-27T08:52:49Z</dcterms:modified>
</cp:coreProperties>
</file>