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E157F-6A8B-4AA7-8C06-56F33FF76518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4149-A7C3-47A2-9166-655A0D996AD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E157F-6A8B-4AA7-8C06-56F33FF76518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4149-A7C3-47A2-9166-655A0D996AD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E157F-6A8B-4AA7-8C06-56F33FF76518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4149-A7C3-47A2-9166-655A0D996AD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E157F-6A8B-4AA7-8C06-56F33FF76518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4149-A7C3-47A2-9166-655A0D996AD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E157F-6A8B-4AA7-8C06-56F33FF76518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4149-A7C3-47A2-9166-655A0D996AD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E157F-6A8B-4AA7-8C06-56F33FF76518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4149-A7C3-47A2-9166-655A0D996AD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E157F-6A8B-4AA7-8C06-56F33FF76518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4149-A7C3-47A2-9166-655A0D996AD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E157F-6A8B-4AA7-8C06-56F33FF76518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4149-A7C3-47A2-9166-655A0D996AD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E157F-6A8B-4AA7-8C06-56F33FF76518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4149-A7C3-47A2-9166-655A0D996AD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E157F-6A8B-4AA7-8C06-56F33FF76518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4149-A7C3-47A2-9166-655A0D996AD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E157F-6A8B-4AA7-8C06-56F33FF76518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94149-A7C3-47A2-9166-655A0D996AD3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E157F-6A8B-4AA7-8C06-56F33FF76518}" type="datetimeFigureOut">
              <a:rPr lang="de-DE" smtClean="0"/>
              <a:t>28.01.2022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94149-A7C3-47A2-9166-655A0D996AD3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258936" y="961034"/>
            <a:ext cx="9350245" cy="3983065"/>
            <a:chOff x="258936" y="961034"/>
            <a:chExt cx="9350245" cy="3983065"/>
          </a:xfrm>
        </p:grpSpPr>
        <p:sp>
          <p:nvSpPr>
            <p:cNvPr id="20" name="Rechteck 19"/>
            <p:cNvSpPr/>
            <p:nvPr/>
          </p:nvSpPr>
          <p:spPr>
            <a:xfrm>
              <a:off x="1449817" y="971809"/>
              <a:ext cx="81477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de-DE" sz="1200" b="1" dirty="0" smtClean="0"/>
                <a:t>i: </a:t>
              </a:r>
              <a:r>
                <a:rPr lang="de-DE" sz="1200" b="1" dirty="0" err="1" smtClean="0"/>
                <a:t>RTMrA</a:t>
              </a:r>
              <a:r>
                <a:rPr lang="de-DE" sz="1200" b="1" dirty="0" smtClean="0"/>
                <a:t>  </a:t>
              </a:r>
              <a:endParaRPr lang="de-DE" sz="1200" b="1" dirty="0"/>
            </a:p>
          </p:txBody>
        </p:sp>
        <p:sp>
          <p:nvSpPr>
            <p:cNvPr id="22" name="Rechteck 21"/>
            <p:cNvSpPr/>
            <p:nvPr/>
          </p:nvSpPr>
          <p:spPr>
            <a:xfrm>
              <a:off x="4555157" y="961035"/>
              <a:ext cx="84683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200" b="1" dirty="0" smtClean="0"/>
                <a:t>ii: </a:t>
              </a:r>
              <a:r>
                <a:rPr lang="de-DE" sz="1200" b="1" dirty="0" err="1" smtClean="0"/>
                <a:t>RTMrB</a:t>
              </a:r>
              <a:r>
                <a:rPr lang="de-DE" sz="1200" b="1" dirty="0" smtClean="0"/>
                <a:t>  </a:t>
              </a:r>
              <a:endParaRPr lang="de-DE" sz="1200" b="1" dirty="0"/>
            </a:p>
          </p:txBody>
        </p:sp>
        <p:sp>
          <p:nvSpPr>
            <p:cNvPr id="27" name="Rechteck 26"/>
            <p:cNvSpPr/>
            <p:nvPr/>
          </p:nvSpPr>
          <p:spPr>
            <a:xfrm>
              <a:off x="7377952" y="961034"/>
              <a:ext cx="144398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200" b="1" dirty="0" smtClean="0"/>
                <a:t>iii: positive </a:t>
              </a:r>
              <a:r>
                <a:rPr lang="de-DE" sz="1200" b="1" dirty="0" err="1" smtClean="0"/>
                <a:t>control</a:t>
              </a:r>
              <a:r>
                <a:rPr lang="de-DE" sz="1200" b="1" dirty="0" smtClean="0"/>
                <a:t>  </a:t>
              </a:r>
              <a:endParaRPr lang="de-DE" sz="1200" b="1" dirty="0"/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0710" y="1335739"/>
              <a:ext cx="3018471" cy="3018471"/>
            </a:xfrm>
            <a:prstGeom prst="rect">
              <a:avLst/>
            </a:prstGeom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70" y="1335740"/>
              <a:ext cx="3018471" cy="3018471"/>
            </a:xfrm>
            <a:prstGeom prst="rect">
              <a:avLst/>
            </a:prstGeom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9340" y="1335739"/>
              <a:ext cx="3018471" cy="3018471"/>
            </a:xfrm>
            <a:prstGeom prst="rect">
              <a:avLst/>
            </a:prstGeom>
          </p:spPr>
        </p:pic>
        <p:sp>
          <p:nvSpPr>
            <p:cNvPr id="2" name="Textfeld 1"/>
            <p:cNvSpPr txBox="1"/>
            <p:nvPr/>
          </p:nvSpPr>
          <p:spPr>
            <a:xfrm>
              <a:off x="258936" y="4513212"/>
              <a:ext cx="922369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Palatino Linotype" panose="02040502050505030304" pitchFamily="18" charset="0"/>
                </a:rPr>
                <a:t>Supplementary Figure 1: </a:t>
              </a:r>
              <a:r>
                <a:rPr lang="en-US" sz="1100" dirty="0">
                  <a:latin typeface="Palatino Linotype" panose="02040502050505030304" pitchFamily="18" charset="0"/>
                </a:rPr>
                <a:t>Fluorescence-reporter based screening for most functional </a:t>
              </a:r>
              <a:r>
                <a:rPr lang="en-US" sz="1100" dirty="0" smtClean="0">
                  <a:latin typeface="Palatino Linotype" panose="02040502050505030304" pitchFamily="18" charset="0"/>
                </a:rPr>
                <a:t>RTMs.</a:t>
              </a:r>
              <a:r>
                <a:rPr lang="en-US" sz="1100" dirty="0">
                  <a:latin typeface="Palatino Linotype" panose="02040502050505030304" pitchFamily="18" charset="0"/>
                </a:rPr>
                <a:t> </a:t>
              </a:r>
              <a:r>
                <a:rPr lang="en-US" sz="1100" dirty="0" smtClean="0">
                  <a:latin typeface="Palatino Linotype" panose="02040502050505030304" pitchFamily="18" charset="0"/>
                </a:rPr>
                <a:t>HEK293FT </a:t>
              </a:r>
              <a:r>
                <a:rPr lang="en-US" sz="1100" dirty="0">
                  <a:latin typeface="Palatino Linotype" panose="02040502050505030304" pitchFamily="18" charset="0"/>
                </a:rPr>
                <a:t>cells co-transfected with the mini-gene target and individual </a:t>
              </a:r>
              <a:r>
                <a:rPr lang="en-US" sz="1100" dirty="0" err="1">
                  <a:latin typeface="Palatino Linotype" panose="02040502050505030304" pitchFamily="18" charset="0"/>
                </a:rPr>
                <a:t>RTMrs</a:t>
              </a:r>
              <a:r>
                <a:rPr lang="en-US" sz="1100" dirty="0">
                  <a:latin typeface="Palatino Linotype" panose="02040502050505030304" pitchFamily="18" charset="0"/>
                </a:rPr>
                <a:t> (</a:t>
              </a:r>
              <a:r>
                <a:rPr lang="en-US" sz="1100" dirty="0" err="1">
                  <a:latin typeface="Palatino Linotype" panose="02040502050505030304" pitchFamily="18" charset="0"/>
                </a:rPr>
                <a:t>i,ii</a:t>
              </a:r>
              <a:r>
                <a:rPr lang="en-US" sz="1100" dirty="0">
                  <a:latin typeface="Palatino Linotype" panose="02040502050505030304" pitchFamily="18" charset="0"/>
                </a:rPr>
                <a:t>) and positive control (iii). Hybrid DsRed and </a:t>
              </a:r>
              <a:r>
                <a:rPr lang="en-US" sz="1100" dirty="0" err="1">
                  <a:latin typeface="Palatino Linotype" panose="02040502050505030304" pitchFamily="18" charset="0"/>
                </a:rPr>
                <a:t>AcGFP</a:t>
              </a:r>
              <a:r>
                <a:rPr lang="en-US" sz="1100" dirty="0">
                  <a:latin typeface="Palatino Linotype" panose="02040502050505030304" pitchFamily="18" charset="0"/>
                </a:rPr>
                <a:t> expression is shown by fluorescence </a:t>
              </a:r>
              <a:r>
                <a:rPr lang="en-US" sz="1100" dirty="0" smtClean="0">
                  <a:latin typeface="Palatino Linotype" panose="02040502050505030304" pitchFamily="18" charset="0"/>
                </a:rPr>
                <a:t>microscopy. </a:t>
              </a:r>
              <a:endParaRPr lang="de-DE" sz="1100" dirty="0">
                <a:latin typeface="Palatino Linotype" panose="02040502050505030304" pitchFamily="18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 rot="16200000">
            <a:off x="-379263" y="1597647"/>
            <a:ext cx="19324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smtClean="0"/>
              <a:t>RDEB-KC + </a:t>
            </a:r>
            <a:r>
              <a:rPr lang="de-DE" b="1" dirty="0" err="1" smtClean="0"/>
              <a:t>RTMeA</a:t>
            </a:r>
            <a:endParaRPr lang="de-DE" b="1" dirty="0" smtClean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829" y="456841"/>
            <a:ext cx="2799703" cy="2808000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196" y="456841"/>
            <a:ext cx="2808000" cy="28080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678" y="456841"/>
            <a:ext cx="2808000" cy="280800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027163" y="72083"/>
            <a:ext cx="2629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00B0F0"/>
                </a:solidFill>
              </a:rPr>
              <a:t>DAPI </a:t>
            </a:r>
            <a:r>
              <a:rPr lang="de-DE" dirty="0" smtClean="0"/>
              <a:t>+ </a:t>
            </a:r>
            <a:r>
              <a:rPr lang="de-DE" b="1" dirty="0" smtClean="0">
                <a:solidFill>
                  <a:srgbClr val="FF0000"/>
                </a:solidFill>
              </a:rPr>
              <a:t>C7 </a:t>
            </a:r>
            <a:r>
              <a:rPr lang="de-DE" dirty="0" smtClean="0"/>
              <a:t>+ </a:t>
            </a:r>
            <a:r>
              <a:rPr lang="de-DE" b="1" dirty="0">
                <a:solidFill>
                  <a:srgbClr val="00B050"/>
                </a:solidFill>
              </a:rPr>
              <a:t>Laminin 332</a:t>
            </a:r>
            <a:endParaRPr lang="de-AT" b="1" dirty="0">
              <a:solidFill>
                <a:srgbClr val="00B05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369067" y="57165"/>
            <a:ext cx="1712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00B0F0"/>
                </a:solidFill>
              </a:rPr>
              <a:t>DAPI </a:t>
            </a:r>
            <a:r>
              <a:rPr lang="de-DE" dirty="0" smtClean="0"/>
              <a:t>+ </a:t>
            </a:r>
            <a:r>
              <a:rPr lang="de-DE" b="1" dirty="0" smtClean="0">
                <a:solidFill>
                  <a:srgbClr val="FF0000"/>
                </a:solidFill>
              </a:rPr>
              <a:t>C7</a:t>
            </a:r>
            <a:endParaRPr lang="de-AT" b="1" dirty="0">
              <a:solidFill>
                <a:srgbClr val="00B05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7054997" y="72083"/>
            <a:ext cx="2021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>
                <a:solidFill>
                  <a:srgbClr val="00B0F0"/>
                </a:solidFill>
              </a:rPr>
              <a:t>DAPI </a:t>
            </a:r>
            <a:r>
              <a:rPr lang="de-DE" dirty="0" smtClean="0"/>
              <a:t>+ </a:t>
            </a:r>
            <a:r>
              <a:rPr lang="de-DE" b="1" dirty="0" smtClean="0">
                <a:solidFill>
                  <a:srgbClr val="00B050"/>
                </a:solidFill>
              </a:rPr>
              <a:t>Laminin 332</a:t>
            </a:r>
            <a:endParaRPr lang="de-AT" b="1" dirty="0">
              <a:solidFill>
                <a:srgbClr val="00B050"/>
              </a:solidFill>
            </a:endParaRPr>
          </a:p>
        </p:txBody>
      </p:sp>
      <p:cxnSp>
        <p:nvCxnSpPr>
          <p:cNvPr id="9" name="Gerade Verbindung mit Pfeil 8"/>
          <p:cNvCxnSpPr/>
          <p:nvPr/>
        </p:nvCxnSpPr>
        <p:spPr>
          <a:xfrm flipH="1" flipV="1">
            <a:off x="5148997" y="3249830"/>
            <a:ext cx="152400" cy="134471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 flipH="1" flipV="1">
            <a:off x="8580086" y="3310803"/>
            <a:ext cx="152400" cy="134471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32" y="3310803"/>
            <a:ext cx="2808000" cy="2808000"/>
          </a:xfrm>
          <a:prstGeom prst="rect">
            <a:avLst/>
          </a:prstGeom>
        </p:spPr>
      </p:pic>
      <p:sp>
        <p:nvSpPr>
          <p:cNvPr id="13" name="Rechteck 12"/>
          <p:cNvSpPr/>
          <p:nvPr/>
        </p:nvSpPr>
        <p:spPr>
          <a:xfrm rot="16200000">
            <a:off x="-255577" y="4551525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AT" b="1" dirty="0" smtClean="0"/>
              <a:t>human WT </a:t>
            </a:r>
            <a:r>
              <a:rPr lang="de-AT" b="1" dirty="0" smtClean="0"/>
              <a:t>Skin</a:t>
            </a:r>
            <a:endParaRPr lang="de-DE" b="1" dirty="0" smtClean="0"/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678" y="3310803"/>
            <a:ext cx="2808000" cy="280800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196" y="3313337"/>
            <a:ext cx="2808000" cy="2808000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 flipH="1">
            <a:off x="4110158" y="4255931"/>
            <a:ext cx="378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E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6930876" y="4176541"/>
            <a:ext cx="264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E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353072" y="1782313"/>
            <a:ext cx="264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E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4104582" y="1955624"/>
            <a:ext cx="264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E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7045147" y="1885158"/>
            <a:ext cx="264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E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4479964" y="5031785"/>
            <a:ext cx="356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7347171" y="5031785"/>
            <a:ext cx="356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2331685" y="2826737"/>
            <a:ext cx="356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5250582" y="2785601"/>
            <a:ext cx="356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7935357" y="2846483"/>
            <a:ext cx="356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D</a:t>
            </a:r>
          </a:p>
        </p:txBody>
      </p:sp>
      <p:cxnSp>
        <p:nvCxnSpPr>
          <p:cNvPr id="28" name="Gerade Verbindung mit Pfeil 27"/>
          <p:cNvCxnSpPr/>
          <p:nvPr/>
        </p:nvCxnSpPr>
        <p:spPr>
          <a:xfrm flipV="1">
            <a:off x="7553371" y="4622233"/>
            <a:ext cx="9692" cy="21267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/>
          <p:cNvCxnSpPr/>
          <p:nvPr/>
        </p:nvCxnSpPr>
        <p:spPr>
          <a:xfrm flipH="1" flipV="1">
            <a:off x="8157851" y="4528117"/>
            <a:ext cx="48366" cy="20807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/>
          <p:nvPr/>
        </p:nvCxnSpPr>
        <p:spPr>
          <a:xfrm flipH="1" flipV="1">
            <a:off x="7063119" y="5077883"/>
            <a:ext cx="158121" cy="13856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 flipH="1" flipV="1">
            <a:off x="8486821" y="4047857"/>
            <a:ext cx="48366" cy="20807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/>
          <p:cNvCxnSpPr/>
          <p:nvPr/>
        </p:nvCxnSpPr>
        <p:spPr>
          <a:xfrm flipH="1" flipV="1">
            <a:off x="5486239" y="4336560"/>
            <a:ext cx="48366" cy="20807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/>
          <p:nvPr/>
        </p:nvCxnSpPr>
        <p:spPr>
          <a:xfrm flipH="1" flipV="1">
            <a:off x="5796924" y="3835925"/>
            <a:ext cx="48366" cy="20807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/>
          <p:cNvCxnSpPr/>
          <p:nvPr/>
        </p:nvCxnSpPr>
        <p:spPr>
          <a:xfrm flipV="1">
            <a:off x="4708445" y="4634446"/>
            <a:ext cx="9692" cy="21267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/>
          <p:nvPr/>
        </p:nvCxnSpPr>
        <p:spPr>
          <a:xfrm flipH="1" flipV="1">
            <a:off x="4248541" y="4986361"/>
            <a:ext cx="89179" cy="20372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/>
          <p:cNvSpPr txBox="1"/>
          <p:nvPr/>
        </p:nvSpPr>
        <p:spPr>
          <a:xfrm>
            <a:off x="1182100" y="4215817"/>
            <a:ext cx="264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E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1598395" y="5071061"/>
            <a:ext cx="356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D</a:t>
            </a:r>
          </a:p>
        </p:txBody>
      </p:sp>
      <p:cxnSp>
        <p:nvCxnSpPr>
          <p:cNvPr id="52" name="Gerade Verbindung mit Pfeil 51"/>
          <p:cNvCxnSpPr/>
          <p:nvPr/>
        </p:nvCxnSpPr>
        <p:spPr>
          <a:xfrm flipH="1" flipV="1">
            <a:off x="2409075" y="4567393"/>
            <a:ext cx="48366" cy="20807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/>
          <p:cNvCxnSpPr/>
          <p:nvPr/>
        </p:nvCxnSpPr>
        <p:spPr>
          <a:xfrm flipH="1" flipV="1">
            <a:off x="1314343" y="5117159"/>
            <a:ext cx="158121" cy="13856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/>
          <p:cNvCxnSpPr/>
          <p:nvPr/>
        </p:nvCxnSpPr>
        <p:spPr>
          <a:xfrm flipH="1" flipV="1">
            <a:off x="2738045" y="4087133"/>
            <a:ext cx="48366" cy="20807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mit Pfeil 54"/>
          <p:cNvCxnSpPr/>
          <p:nvPr/>
        </p:nvCxnSpPr>
        <p:spPr>
          <a:xfrm flipV="1">
            <a:off x="1649184" y="4736191"/>
            <a:ext cx="9692" cy="21267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mit Pfeil 55"/>
          <p:cNvCxnSpPr/>
          <p:nvPr/>
        </p:nvCxnSpPr>
        <p:spPr>
          <a:xfrm flipH="1" flipV="1">
            <a:off x="5497237" y="2000275"/>
            <a:ext cx="48366" cy="20807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rade Verbindung mit Pfeil 56"/>
          <p:cNvCxnSpPr/>
          <p:nvPr/>
        </p:nvCxnSpPr>
        <p:spPr>
          <a:xfrm flipH="1" flipV="1">
            <a:off x="6119010" y="1801304"/>
            <a:ext cx="48366" cy="20807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/>
          <p:cNvCxnSpPr/>
          <p:nvPr/>
        </p:nvCxnSpPr>
        <p:spPr>
          <a:xfrm flipH="1" flipV="1">
            <a:off x="5040223" y="2411287"/>
            <a:ext cx="108774" cy="20436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/>
          <p:cNvCxnSpPr/>
          <p:nvPr/>
        </p:nvCxnSpPr>
        <p:spPr>
          <a:xfrm flipH="1" flipV="1">
            <a:off x="4457503" y="2734927"/>
            <a:ext cx="89179" cy="20372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mit Pfeil 61"/>
          <p:cNvCxnSpPr/>
          <p:nvPr/>
        </p:nvCxnSpPr>
        <p:spPr>
          <a:xfrm flipH="1" flipV="1">
            <a:off x="8430549" y="2067832"/>
            <a:ext cx="48366" cy="20807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mit Pfeil 62"/>
          <p:cNvCxnSpPr/>
          <p:nvPr/>
        </p:nvCxnSpPr>
        <p:spPr>
          <a:xfrm flipH="1" flipV="1">
            <a:off x="9052322" y="1868861"/>
            <a:ext cx="48366" cy="20807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/>
          <p:cNvCxnSpPr/>
          <p:nvPr/>
        </p:nvCxnSpPr>
        <p:spPr>
          <a:xfrm flipH="1" flipV="1">
            <a:off x="7973535" y="2478844"/>
            <a:ext cx="108774" cy="20436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mit Pfeil 64"/>
          <p:cNvCxnSpPr/>
          <p:nvPr/>
        </p:nvCxnSpPr>
        <p:spPr>
          <a:xfrm flipH="1" flipV="1">
            <a:off x="7390815" y="2802484"/>
            <a:ext cx="89179" cy="20372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mit Pfeil 65"/>
          <p:cNvCxnSpPr/>
          <p:nvPr/>
        </p:nvCxnSpPr>
        <p:spPr>
          <a:xfrm flipH="1" flipV="1">
            <a:off x="2557644" y="2086686"/>
            <a:ext cx="48366" cy="20807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mit Pfeil 66"/>
          <p:cNvCxnSpPr/>
          <p:nvPr/>
        </p:nvCxnSpPr>
        <p:spPr>
          <a:xfrm flipH="1" flipV="1">
            <a:off x="3179417" y="1887715"/>
            <a:ext cx="48366" cy="20807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/>
          <p:cNvCxnSpPr/>
          <p:nvPr/>
        </p:nvCxnSpPr>
        <p:spPr>
          <a:xfrm flipH="1" flipV="1">
            <a:off x="2100630" y="2497698"/>
            <a:ext cx="108774" cy="20436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/>
          <p:cNvCxnSpPr/>
          <p:nvPr/>
        </p:nvCxnSpPr>
        <p:spPr>
          <a:xfrm flipH="1" flipV="1">
            <a:off x="1517910" y="2821338"/>
            <a:ext cx="89179" cy="20372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feld 59"/>
          <p:cNvSpPr txBox="1"/>
          <p:nvPr/>
        </p:nvSpPr>
        <p:spPr>
          <a:xfrm>
            <a:off x="771627" y="6179599"/>
            <a:ext cx="92236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Palatino Linotype" panose="02040502050505030304" pitchFamily="18" charset="0"/>
              </a:rPr>
              <a:t>Supplementary Figure </a:t>
            </a:r>
            <a:r>
              <a:rPr lang="en-US" sz="1100" dirty="0" smtClean="0">
                <a:latin typeface="Palatino Linotype" panose="02040502050505030304" pitchFamily="18" charset="0"/>
              </a:rPr>
              <a:t>2: </a:t>
            </a:r>
            <a:r>
              <a:rPr lang="en-US" sz="1100" dirty="0">
                <a:latin typeface="Palatino Linotype" panose="02040502050505030304" pitchFamily="18" charset="0"/>
              </a:rPr>
              <a:t>C7 </a:t>
            </a:r>
            <a:r>
              <a:rPr lang="en-US" sz="1100" dirty="0" smtClean="0">
                <a:latin typeface="Palatino Linotype" panose="02040502050505030304" pitchFamily="18" charset="0"/>
              </a:rPr>
              <a:t>and Laminin 332 immunostaining of </a:t>
            </a:r>
            <a:r>
              <a:rPr lang="en-US" sz="1100" dirty="0">
                <a:latin typeface="Palatino Linotype" panose="02040502050505030304" pitchFamily="18" charset="0"/>
              </a:rPr>
              <a:t>skin equivalents. Correct localization of </a:t>
            </a:r>
            <a:r>
              <a:rPr lang="en-US" sz="1100" dirty="0" smtClean="0">
                <a:latin typeface="Palatino Linotype" panose="02040502050505030304" pitchFamily="18" charset="0"/>
              </a:rPr>
              <a:t>C7 and Laminin 332 </a:t>
            </a:r>
            <a:r>
              <a:rPr lang="en-US" sz="1100" dirty="0">
                <a:latin typeface="Palatino Linotype" panose="02040502050505030304" pitchFamily="18" charset="0"/>
              </a:rPr>
              <a:t>at the BMZ was confirmed in </a:t>
            </a:r>
            <a:r>
              <a:rPr lang="en-US" sz="1100" dirty="0" err="1" smtClean="0">
                <a:latin typeface="Palatino Linotype" panose="02040502050505030304" pitchFamily="18" charset="0"/>
              </a:rPr>
              <a:t>cryosections</a:t>
            </a:r>
            <a:r>
              <a:rPr lang="en-US" sz="1100" dirty="0" smtClean="0">
                <a:latin typeface="Palatino Linotype" panose="02040502050505030304" pitchFamily="18" charset="0"/>
              </a:rPr>
              <a:t> </a:t>
            </a:r>
            <a:r>
              <a:rPr lang="en-US" sz="1100" dirty="0">
                <a:latin typeface="Palatino Linotype" panose="02040502050505030304" pitchFamily="18" charset="0"/>
              </a:rPr>
              <a:t>of skin equivalents generated from </a:t>
            </a:r>
            <a:r>
              <a:rPr lang="en-US" sz="1100" dirty="0" err="1" smtClean="0">
                <a:latin typeface="Palatino Linotype" panose="02040502050505030304" pitchFamily="18" charset="0"/>
              </a:rPr>
              <a:t>RTMeA</a:t>
            </a:r>
            <a:r>
              <a:rPr lang="en-US" sz="1100" dirty="0" smtClean="0">
                <a:latin typeface="Palatino Linotype" panose="02040502050505030304" pitchFamily="18" charset="0"/>
              </a:rPr>
              <a:t>-transduced patient KCs and human wild-type skin. </a:t>
            </a:r>
            <a:r>
              <a:rPr lang="en-US" sz="1100" dirty="0">
                <a:latin typeface="Palatino Linotype" panose="02040502050505030304" pitchFamily="18" charset="0"/>
              </a:rPr>
              <a:t>E=epidermis; D=dermis; Arrows mark the dermal-epidermal junction. Scale bars: 50 µm</a:t>
            </a:r>
            <a:endParaRPr lang="de-DE" sz="1100" dirty="0">
              <a:latin typeface="Palatino Linotype" panose="02040502050505030304" pitchFamily="18" charset="0"/>
            </a:endParaRPr>
          </a:p>
          <a:p>
            <a:endParaRPr lang="de-DE" sz="11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29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</Words>
  <Application>Microsoft Office PowerPoint</Application>
  <PresentationFormat>Breitbild</PresentationFormat>
  <Paragraphs>22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Palatino Linotype</vt:lpstr>
      <vt:lpstr>Office</vt:lpstr>
      <vt:lpstr>PowerPoint-Präsentation</vt:lpstr>
      <vt:lpstr>PowerPoint-Präsentation</vt:lpstr>
    </vt:vector>
  </TitlesOfParts>
  <Company>Salzburger Landeskliniken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Koller Ulrich</dc:creator>
  <cp:lastModifiedBy>Koller Ulrich</cp:lastModifiedBy>
  <cp:revision>16</cp:revision>
  <dcterms:created xsi:type="dcterms:W3CDTF">2022-01-21T07:17:00Z</dcterms:created>
  <dcterms:modified xsi:type="dcterms:W3CDTF">2022-01-28T10:50:15Z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5654239BB955472BA9E6E1A21C007DC5</vt:lpwstr>
  </property>
  <property fmtid="{D5CDD505-2E9C-101B-9397-08002B2CF9AE}" pid="3" name="KSOProductBuildVer">
    <vt:lpwstr>1031-11.2.0.10463</vt:lpwstr>
  </property>
</Properties>
</file>